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7"/>
    <p:restoredTop sz="86751"/>
  </p:normalViewPr>
  <p:slideViewPr>
    <p:cSldViewPr snapToGrid="0" snapToObjects="1">
      <p:cViewPr>
        <p:scale>
          <a:sx n="75" d="100"/>
          <a:sy n="75" d="100"/>
        </p:scale>
        <p:origin x="6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23F1E-A765-6B4C-9CF1-8D1FC71D9BAF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1855-BADB-2542-B9B6-79C843347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2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little about me, cofounder, startups, e-commerce (didn’t know what a startup was), always some kind of hustle, worked with a startup company in Davis, wanted to do somethings great…. Created time machine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Medo</a:t>
            </a:r>
            <a:r>
              <a:rPr lang="en-US" dirty="0"/>
              <a:t>: more credentials, why should people listen to me? Two or three things we’ve accomplished.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41855-BADB-2542-B9B6-79C843347C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5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Holism is the idea that systems and their properties should be viewed as wholes, not just as a collection of parts.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41855-BADB-2542-B9B6-79C843347C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0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Holism is the idea that systems and their properties should be viewed as wholes, not just as a collection of parts.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41855-BADB-2542-B9B6-79C843347C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7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Holism is the idea that systems and their properties should be viewed as wholes, not just as a collection of parts.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41855-BADB-2542-B9B6-79C843347C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4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customers, grab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41855-BADB-2542-B9B6-79C843347C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8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344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2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23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75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89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9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8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2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7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4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5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1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1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84D4CA2-8C10-0D4E-A8BC-CF1D1C496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3892" y="2228462"/>
            <a:ext cx="6515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6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FEE6-AA4D-E043-AADD-9B9EC158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F3F6B-EEB4-3641-A17E-B311152F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Law firms that are interested in being early adopters.</a:t>
            </a:r>
          </a:p>
          <a:p>
            <a:r>
              <a:rPr lang="en-US" dirty="0"/>
              <a:t>NodeJS / JavaScript Developers</a:t>
            </a:r>
          </a:p>
          <a:p>
            <a:r>
              <a:rPr lang="en-US" dirty="0"/>
              <a:t>Sales / Marketing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0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84D4CA2-8C10-0D4E-A8BC-CF1D1C496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3892" y="2228462"/>
            <a:ext cx="651510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1F2E40-7480-4940-9D0D-57D6BA0A7AB7}"/>
              </a:ext>
            </a:extLst>
          </p:cNvPr>
          <p:cNvSpPr txBox="1"/>
          <p:nvPr/>
        </p:nvSpPr>
        <p:spPr>
          <a:xfrm>
            <a:off x="4250266" y="3671797"/>
            <a:ext cx="2781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Senica Gonzalez</a:t>
            </a:r>
          </a:p>
          <a:p>
            <a:r>
              <a:rPr lang="en-US" dirty="0"/>
              <a:t>916.633.4366</a:t>
            </a:r>
          </a:p>
          <a:p>
            <a:r>
              <a:rPr lang="en-US" dirty="0" err="1"/>
              <a:t>hello@harmonylegal.com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0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84D4CA2-8C10-0D4E-A8BC-CF1D1C496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622" y="5685572"/>
            <a:ext cx="2707385" cy="7916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5192741-36F2-AF4D-9C2E-9A396FD1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374844-2820-7449-9843-DB9416E40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3016"/>
            <a:ext cx="8596668" cy="3880773"/>
          </a:xfrm>
        </p:spPr>
        <p:txBody>
          <a:bodyPr/>
          <a:lstStyle/>
          <a:p>
            <a:r>
              <a:rPr lang="en-US" dirty="0"/>
              <a:t>Team</a:t>
            </a:r>
          </a:p>
          <a:p>
            <a:r>
              <a:rPr lang="en-US" dirty="0"/>
              <a:t>Personal History</a:t>
            </a:r>
          </a:p>
          <a:p>
            <a:r>
              <a:rPr lang="en-US" dirty="0"/>
              <a:t>Past Projects / Startups</a:t>
            </a:r>
          </a:p>
          <a:p>
            <a:r>
              <a:rPr lang="en-US" dirty="0"/>
              <a:t>Set out to build something special….</a:t>
            </a:r>
          </a:p>
        </p:txBody>
      </p:sp>
    </p:spTree>
    <p:extLst>
      <p:ext uri="{BB962C8B-B14F-4D97-AF65-F5344CB8AC3E}">
        <p14:creationId xmlns:p14="http://schemas.microsoft.com/office/powerpoint/2010/main" val="409705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2B32C-9B4D-9749-AEDC-B943229E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built a Time Machine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11B5C-DAC4-2945-93AF-2E038621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No it doesn’t take you around time and space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Our time machine creates time for law firms.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4D27B35-8CCF-F64B-B2F4-B41D6F739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622" y="5685572"/>
            <a:ext cx="2707385" cy="7916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4DF88E-9180-E541-97F5-074327E6E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01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EC48-9DCC-AB42-8F30-96BA9CA2D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322C9-0AF0-A745-8E77-13C7628A0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048909" cy="3340801"/>
          </a:xfrm>
        </p:spPr>
        <p:txBody>
          <a:bodyPr/>
          <a:lstStyle/>
          <a:p>
            <a:r>
              <a:rPr lang="en-US" dirty="0"/>
              <a:t>Looking at how a law firm operates</a:t>
            </a:r>
          </a:p>
          <a:p>
            <a:r>
              <a:rPr lang="en-US" dirty="0"/>
              <a:t>How does technology save law firms time and resources?</a:t>
            </a:r>
          </a:p>
          <a:p>
            <a:r>
              <a:rPr lang="en-US" dirty="0"/>
              <a:t>How does technology help a law firm run more smoothly, have better communication internally and externally?</a:t>
            </a:r>
          </a:p>
          <a:p>
            <a:r>
              <a:rPr lang="en-US" dirty="0"/>
              <a:t>How is everything connected?</a:t>
            </a:r>
          </a:p>
          <a:p>
            <a:r>
              <a:rPr lang="en-US" dirty="0"/>
              <a:t>We aren’t just data storage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21A2C4E-EDD7-9A42-B50B-9116E7994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622" y="5685572"/>
            <a:ext cx="2707385" cy="791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E6A055-A18D-E244-AF43-09D0982E0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6243" y="-11922"/>
            <a:ext cx="10755259" cy="68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6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EC48-9DCC-AB42-8F30-96BA9CA2D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Started Seeing</a:t>
            </a:r>
            <a:br>
              <a:rPr lang="en-US" dirty="0"/>
            </a:br>
            <a:r>
              <a:rPr lang="en-US" dirty="0"/>
              <a:t>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322C9-0AF0-A745-8E77-13C7628A0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048909" cy="3340801"/>
          </a:xfrm>
        </p:spPr>
        <p:txBody>
          <a:bodyPr/>
          <a:lstStyle/>
          <a:p>
            <a:r>
              <a:rPr lang="en-US" dirty="0"/>
              <a:t>Problem 1: Industry saw all these individual components</a:t>
            </a:r>
          </a:p>
          <a:p>
            <a:r>
              <a:rPr lang="en-US" dirty="0"/>
              <a:t>Everything is not these separate entities, but are highly relational</a:t>
            </a:r>
          </a:p>
          <a:p>
            <a:r>
              <a:rPr lang="en-US" dirty="0"/>
              <a:t>Emails relate to notes</a:t>
            </a:r>
          </a:p>
          <a:p>
            <a:r>
              <a:rPr lang="en-US" dirty="0"/>
              <a:t>Notes to invoices</a:t>
            </a:r>
          </a:p>
          <a:p>
            <a:r>
              <a:rPr lang="en-US" dirty="0"/>
              <a:t>Invoices to schedules</a:t>
            </a:r>
          </a:p>
          <a:p>
            <a:r>
              <a:rPr lang="en-US" dirty="0"/>
              <a:t>Schedules to Vacations</a:t>
            </a:r>
          </a:p>
          <a:p>
            <a:r>
              <a:rPr lang="en-US" dirty="0"/>
              <a:t>Vacations to Appointments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21A2C4E-EDD7-9A42-B50B-9116E7994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622" y="5685572"/>
            <a:ext cx="2707385" cy="791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0BD4BA-DC1C-DB4A-AFD3-15ECE4CDA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6243" y="-11922"/>
            <a:ext cx="10755259" cy="68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6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EC48-9DCC-AB42-8F30-96BA9CA2D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Alive!!!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322C9-0AF0-A745-8E77-13C7628A0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048909" cy="33408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Problem 2: Data is stored, but you have to manually fetch it. What good is that?</a:t>
            </a:r>
          </a:p>
          <a:p>
            <a:r>
              <a:rPr lang="en-US" dirty="0"/>
              <a:t>Industry is Data-Centric</a:t>
            </a:r>
          </a:p>
          <a:p>
            <a:r>
              <a:rPr lang="en-US" dirty="0"/>
              <a:t>We are User-Centric (Kitchen example)</a:t>
            </a:r>
          </a:p>
          <a:p>
            <a:r>
              <a:rPr lang="en-US" dirty="0"/>
              <a:t>Data that is stored is alive and does work</a:t>
            </a:r>
          </a:p>
          <a:p>
            <a:r>
              <a:rPr lang="en-US" dirty="0"/>
              <a:t>Opens possibilities to integrate with physical machines like “PBX” or phone systems.</a:t>
            </a:r>
          </a:p>
          <a:p>
            <a:r>
              <a:rPr lang="en-US" dirty="0"/>
              <a:t>Need in the market place for innovation in the legal industry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21A2C4E-EDD7-9A42-B50B-9116E7994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622" y="5685572"/>
            <a:ext cx="2707385" cy="79163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44E338E-C1A2-634C-864B-5B2C7A628AB5}"/>
              </a:ext>
            </a:extLst>
          </p:cNvPr>
          <p:cNvSpPr/>
          <p:nvPr/>
        </p:nvSpPr>
        <p:spPr>
          <a:xfrm>
            <a:off x="9368235" y="941081"/>
            <a:ext cx="2271964" cy="138509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Centric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D4CD32B-4DB1-3C40-9EC8-06C67E265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65226" y="950343"/>
            <a:ext cx="1375833" cy="137583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EE7A0C-F775-8947-BCE4-2B1FDA5F06E4}"/>
              </a:ext>
            </a:extLst>
          </p:cNvPr>
          <p:cNvCxnSpPr>
            <a:cxnSpLocks/>
          </p:cNvCxnSpPr>
          <p:nvPr/>
        </p:nvCxnSpPr>
        <p:spPr>
          <a:xfrm>
            <a:off x="7315330" y="1413624"/>
            <a:ext cx="1958672" cy="220004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7C53FCC-20F2-9644-A279-AFAEC8422AE6}"/>
              </a:ext>
            </a:extLst>
          </p:cNvPr>
          <p:cNvSpPr txBox="1"/>
          <p:nvPr/>
        </p:nvSpPr>
        <p:spPr>
          <a:xfrm>
            <a:off x="7218430" y="157429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/ Output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B3CFFE-EAC4-5D48-9732-354924649D9D}"/>
              </a:ext>
            </a:extLst>
          </p:cNvPr>
          <p:cNvCxnSpPr>
            <a:cxnSpLocks/>
          </p:cNvCxnSpPr>
          <p:nvPr/>
        </p:nvCxnSpPr>
        <p:spPr>
          <a:xfrm flipV="1">
            <a:off x="7375831" y="1930400"/>
            <a:ext cx="1898171" cy="142774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8D8AB390-922D-FE40-B4AC-C085D9C538EC}"/>
              </a:ext>
            </a:extLst>
          </p:cNvPr>
          <p:cNvSpPr/>
          <p:nvPr/>
        </p:nvSpPr>
        <p:spPr>
          <a:xfrm>
            <a:off x="9368235" y="3130200"/>
            <a:ext cx="2271964" cy="138509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Centric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B9C54EF0-5813-7F46-9418-9F5466BB4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65226" y="3139462"/>
            <a:ext cx="1375833" cy="1375833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C6D3E6-8A1F-0C47-B2A5-A3193B7DC291}"/>
              </a:ext>
            </a:extLst>
          </p:cNvPr>
          <p:cNvCxnSpPr>
            <a:cxnSpLocks/>
          </p:cNvCxnSpPr>
          <p:nvPr/>
        </p:nvCxnSpPr>
        <p:spPr>
          <a:xfrm>
            <a:off x="7315330" y="3459969"/>
            <a:ext cx="1958672" cy="142905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677C2A5-84B4-B140-94FF-5F5759A5C158}"/>
              </a:ext>
            </a:extLst>
          </p:cNvPr>
          <p:cNvSpPr txBox="1"/>
          <p:nvPr/>
        </p:nvSpPr>
        <p:spPr>
          <a:xfrm>
            <a:off x="7315330" y="3573578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/ Output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D24A197-9E9B-EC46-9C27-ECB32E944315}"/>
              </a:ext>
            </a:extLst>
          </p:cNvPr>
          <p:cNvCxnSpPr>
            <a:cxnSpLocks/>
          </p:cNvCxnSpPr>
          <p:nvPr/>
        </p:nvCxnSpPr>
        <p:spPr>
          <a:xfrm flipV="1">
            <a:off x="7408445" y="3923381"/>
            <a:ext cx="1865557" cy="133138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8FDBC8-A3D0-034E-8A3F-325A285BDD19}"/>
              </a:ext>
            </a:extLst>
          </p:cNvPr>
          <p:cNvCxnSpPr>
            <a:cxnSpLocks/>
          </p:cNvCxnSpPr>
          <p:nvPr/>
        </p:nvCxnSpPr>
        <p:spPr>
          <a:xfrm flipH="1">
            <a:off x="7375831" y="4189657"/>
            <a:ext cx="1910775" cy="179143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8A60965-C920-9242-8273-85EA3B9D3D27}"/>
              </a:ext>
            </a:extLst>
          </p:cNvPr>
          <p:cNvCxnSpPr>
            <a:cxnSpLocks/>
          </p:cNvCxnSpPr>
          <p:nvPr/>
        </p:nvCxnSpPr>
        <p:spPr>
          <a:xfrm flipH="1">
            <a:off x="8669867" y="4549084"/>
            <a:ext cx="724019" cy="440585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86AF8F-6A4B-924D-9D4D-98E5758AD5B2}"/>
              </a:ext>
            </a:extLst>
          </p:cNvPr>
          <p:cNvCxnSpPr>
            <a:cxnSpLocks/>
          </p:cNvCxnSpPr>
          <p:nvPr/>
        </p:nvCxnSpPr>
        <p:spPr>
          <a:xfrm flipH="1">
            <a:off x="9770533" y="4735290"/>
            <a:ext cx="240093" cy="766100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3568D8C-49A6-BD42-AF63-4A2F1B491517}"/>
              </a:ext>
            </a:extLst>
          </p:cNvPr>
          <p:cNvCxnSpPr>
            <a:cxnSpLocks/>
          </p:cNvCxnSpPr>
          <p:nvPr/>
        </p:nvCxnSpPr>
        <p:spPr>
          <a:xfrm>
            <a:off x="10744311" y="4769376"/>
            <a:ext cx="397822" cy="732014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2AA73617-016E-2C49-A253-C2D2CDD5E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55192" y="4735290"/>
            <a:ext cx="1076055" cy="107605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32D86D35-2F0C-4D41-8A8E-85BFE7F771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31876" y="5409228"/>
            <a:ext cx="1076055" cy="107605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B87F7E0-69D6-4C47-9765-8B995000F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4311" y="5462349"/>
            <a:ext cx="1076055" cy="10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6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C2C41-4555-8244-9576-1FCC9ED6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View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32277-02E1-6049-BE14-74C486DD9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68" y="1270000"/>
            <a:ext cx="6280979" cy="550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FEE6-AA4D-E043-AADD-9B9EC158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/ Market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F3F6B-EEB4-3641-A17E-B311152F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lot. Clio, Practice Panther, Peppermint, </a:t>
            </a:r>
            <a:r>
              <a:rPr lang="en-US" dirty="0" err="1"/>
              <a:t>eImmigration</a:t>
            </a:r>
            <a:r>
              <a:rPr lang="en-US" dirty="0"/>
              <a:t>, Aderant, </a:t>
            </a:r>
            <a:r>
              <a:rPr lang="en-US" dirty="0" err="1"/>
              <a:t>MyCase</a:t>
            </a:r>
            <a:r>
              <a:rPr lang="en-US" dirty="0"/>
              <a:t>, and myriad of smaller ones or specialty (lots of opportunity for integration)</a:t>
            </a:r>
          </a:p>
          <a:p>
            <a:r>
              <a:rPr lang="en-US" dirty="0"/>
              <a:t>Clio, one of the better funded raised $26M</a:t>
            </a:r>
            <a:br>
              <a:rPr lang="en-US" dirty="0"/>
            </a:br>
            <a:endParaRPr lang="en-US" dirty="0"/>
          </a:p>
          <a:p>
            <a:r>
              <a:rPr lang="en-US" dirty="0"/>
              <a:t>Out of 50, 48 said they would consider switching to Harmony Legal. There were a considerable number that still used paper (single member practices)</a:t>
            </a:r>
          </a:p>
          <a:p>
            <a:r>
              <a:rPr lang="en-US" dirty="0"/>
              <a:t>Biggest hurdle in pulling in new users is case conversions…getting their old cases into our system.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3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FEE6-AA4D-E043-AADD-9B9EC158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F3F6B-EEB4-3641-A17E-B311152F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about 3 months from beta</a:t>
            </a:r>
          </a:p>
          <a:p>
            <a:r>
              <a:rPr lang="en-US" dirty="0"/>
              <a:t>Laundry list of ideas and innovation</a:t>
            </a:r>
          </a:p>
          <a:p>
            <a:r>
              <a:rPr lang="en-US" dirty="0"/>
              <a:t>Pricing: $79/user per month ($99) – Projections…</a:t>
            </a:r>
          </a:p>
        </p:txBody>
      </p:sp>
    </p:spTree>
    <p:extLst>
      <p:ext uri="{BB962C8B-B14F-4D97-AF65-F5344CB8AC3E}">
        <p14:creationId xmlns:p14="http://schemas.microsoft.com/office/powerpoint/2010/main" val="4349832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Harmoy Legal">
      <a:dk1>
        <a:srgbClr val="324443"/>
      </a:dk1>
      <a:lt1>
        <a:srgbClr val="FFFFFF"/>
      </a:lt1>
      <a:dk2>
        <a:srgbClr val="324443"/>
      </a:dk2>
      <a:lt2>
        <a:srgbClr val="EBEBEB"/>
      </a:lt2>
      <a:accent1>
        <a:srgbClr val="69B7B1"/>
      </a:accent1>
      <a:accent2>
        <a:srgbClr val="67C388"/>
      </a:accent2>
      <a:accent3>
        <a:srgbClr val="C383BB"/>
      </a:accent3>
      <a:accent4>
        <a:srgbClr val="B78369"/>
      </a:accent4>
      <a:accent5>
        <a:srgbClr val="693E28"/>
      </a:accent5>
      <a:accent6>
        <a:srgbClr val="999999"/>
      </a:accent6>
      <a:hlink>
        <a:srgbClr val="67C388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{F39BAAE0-A054-1F4F-A6E3-6874BBA1AD21}tf10001060</Template>
  <TotalTime>7061</TotalTime>
  <Words>449</Words>
  <Application>Microsoft Macintosh PowerPoint</Application>
  <PresentationFormat>Widescreen</PresentationFormat>
  <Paragraphs>62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INTRODUCTIONS</vt:lpstr>
      <vt:lpstr>We built a Time Machine</vt:lpstr>
      <vt:lpstr>Holistic View</vt:lpstr>
      <vt:lpstr>Started Seeing Relations</vt:lpstr>
      <vt:lpstr>It’s Alive!!!</vt:lpstr>
      <vt:lpstr>How We View Data</vt:lpstr>
      <vt:lpstr>Competition / Market Share</vt:lpstr>
      <vt:lpstr>Where are we?</vt:lpstr>
      <vt:lpstr>What do we need?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Senica Gonzalez</dc:creator>
  <cp:lastModifiedBy>Senica Gonzalez</cp:lastModifiedBy>
  <cp:revision>60</cp:revision>
  <cp:lastPrinted>2018-10-23T14:17:45Z</cp:lastPrinted>
  <dcterms:created xsi:type="dcterms:W3CDTF">2018-10-19T17:52:06Z</dcterms:created>
  <dcterms:modified xsi:type="dcterms:W3CDTF">2018-10-24T15:43:42Z</dcterms:modified>
</cp:coreProperties>
</file>